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72" r:id="rId2"/>
    <p:sldId id="371" r:id="rId3"/>
    <p:sldId id="312" r:id="rId4"/>
    <p:sldId id="313" r:id="rId5"/>
    <p:sldId id="311" r:id="rId6"/>
    <p:sldId id="316" r:id="rId7"/>
    <p:sldId id="317" r:id="rId8"/>
    <p:sldId id="318" r:id="rId9"/>
    <p:sldId id="319" r:id="rId10"/>
    <p:sldId id="332" r:id="rId11"/>
    <p:sldId id="258" r:id="rId12"/>
    <p:sldId id="260" r:id="rId13"/>
    <p:sldId id="320" r:id="rId14"/>
    <p:sldId id="347" r:id="rId15"/>
    <p:sldId id="321" r:id="rId16"/>
    <p:sldId id="256" r:id="rId17"/>
    <p:sldId id="262" r:id="rId18"/>
    <p:sldId id="330" r:id="rId19"/>
    <p:sldId id="368" r:id="rId20"/>
    <p:sldId id="331" r:id="rId21"/>
    <p:sldId id="325" r:id="rId22"/>
    <p:sldId id="326" r:id="rId23"/>
    <p:sldId id="333" r:id="rId24"/>
    <p:sldId id="33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75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1164E-9CB3-4263-A795-202F5CEAA37A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CE7B0-7BC0-4DF6-BC58-0AF266585BC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4641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028F0-CABA-4798-ACC7-95E4DA5055BF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3343-A9B0-47D8-A442-586E5B4B4DB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2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F3AD9-DAB4-4297-9C34-EEC4ECA956C9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1B71F-A0B1-4690-B3A9-5E75909ACC9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5270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1FF1E-50C4-41E8-AC6F-F6BB24588E6C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38C15-FB3F-47B8-B567-210DD019C12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26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48EA-486A-4BDF-B097-7238D832D441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49EE4-BE34-4B7E-B40B-9D3C596CE32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30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D80D4-EB67-4029-B147-2BA1F1EDF5F7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B3CA9-62D8-4CCB-91DC-C2216E7C989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44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06FE9-EAD0-4515-B565-9B07BF25DCB2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A9930-7B7E-4E7C-AE50-5015CAE8DE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33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C1898-3C7F-4F28-BCB6-F90AEF5A3199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5780-53EB-414A-87C6-6DBE61EA8CB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88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5FFB8-9E90-4E26-A7E5-076B57AFD88F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C7B71-2AEE-488D-B357-43306E42783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710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4B12-4D8F-4F38-ABAB-E2DF0BA29ABC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C75B8-2F5C-4B41-BD8F-0AD6B6C3B86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460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BD844-147B-4B32-915B-F826FF88B48F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74144-AA68-4145-88D4-8C0DD9C560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710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3015E57-178D-4D0A-AA65-3DC64741283A}" type="datetime1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16-06-06</a:t>
            </a:fld>
            <a:endParaRPr lang="fr-FR"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C9BA7196-65FA-4CDB-A9EF-39B06B8E0430}" type="slidenum">
              <a:rPr lang="fr-FR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r-FR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384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3g8duqQ46do" TargetMode="Externa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3g8duqQ46do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GF-5iOEEAp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français</a:t>
            </a:r>
            <a:r>
              <a:rPr lang="en-US" dirty="0" smtClean="0"/>
              <a:t> au </a:t>
            </a:r>
            <a:r>
              <a:rPr lang="en-US" dirty="0" err="1" smtClean="0"/>
              <a:t>cours</a:t>
            </a:r>
            <a:r>
              <a:rPr lang="en-US" dirty="0" smtClean="0"/>
              <a:t> des siècles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43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915400" cy="6858000"/>
          </a:xfrm>
        </p:spPr>
      </p:pic>
    </p:spTree>
    <p:extLst>
      <p:ext uri="{BB962C8B-B14F-4D97-AF65-F5344CB8AC3E}">
        <p14:creationId xmlns:p14="http://schemas.microsoft.com/office/powerpoint/2010/main" val="4257673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z="4000" smtClean="0"/>
              <a:t>Le siècle de la Renaissance – la diffusion du savoir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663" y="1417638"/>
            <a:ext cx="4510087" cy="47085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fr-FR" sz="3000" dirty="0" smtClean="0"/>
              <a:t>L’invention de l’imprimerie a lieu vers 1453 par Gutenberg. Jusqu‘à ce point le savoir est réservé au clergé et à certaines universités. L’imprimerie qui permet la multiplication d’œuvres et facilite la diffusion des connaissances. Cette invention permettra la Révolution scientifique, la Réforme et l’éducation publique plus tard en Europe.</a:t>
            </a:r>
          </a:p>
          <a:p>
            <a:pPr eaLnBrk="1" hangingPunct="1">
              <a:lnSpc>
                <a:spcPct val="90000"/>
              </a:lnSpc>
            </a:pPr>
            <a:r>
              <a:rPr lang="fr-FR" sz="3000" b="1" dirty="0">
                <a:hlinkClick r:id="rId2"/>
              </a:rPr>
              <a:t>http://</a:t>
            </a:r>
            <a:r>
              <a:rPr lang="fr-FR" sz="3000" b="1" dirty="0" smtClean="0">
                <a:hlinkClick r:id="rId2"/>
              </a:rPr>
              <a:t>www.youtube.com/watch?v=3g8duqQ46do</a:t>
            </a:r>
            <a:r>
              <a:rPr lang="fr-FR" sz="3000" b="1" dirty="0" smtClean="0"/>
              <a:t> (Henri IV)</a:t>
            </a:r>
          </a:p>
        </p:txBody>
      </p:sp>
      <p:pic>
        <p:nvPicPr>
          <p:cNvPr id="2765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371600"/>
            <a:ext cx="4211637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334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Les débuts de la colonisation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970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95413"/>
            <a:ext cx="7958138" cy="460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0658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colonisation et la diffusion du français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 smtClean="0"/>
          </a:p>
          <a:p>
            <a:r>
              <a:rPr lang="fr-CA" dirty="0" smtClean="0"/>
              <a:t>Les explorateurs comme Jacques Cartier (1534 (Terre Neuve) et plus tard Samuel de Champlain (Québec) 1608 faciliteront la diffusion du français dans les colonies.</a:t>
            </a:r>
          </a:p>
        </p:txBody>
      </p:sp>
    </p:spTree>
    <p:extLst>
      <p:ext uri="{BB962C8B-B14F-4D97-AF65-F5344CB8AC3E}">
        <p14:creationId xmlns:p14="http://schemas.microsoft.com/office/powerpoint/2010/main" val="3028682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La France est également présente </a:t>
            </a:r>
            <a:r>
              <a:rPr lang="fr-CA" b="1" dirty="0"/>
              <a:t>en Haïti</a:t>
            </a:r>
            <a:r>
              <a:rPr lang="fr-CA" dirty="0"/>
              <a:t>, </a:t>
            </a:r>
            <a:r>
              <a:rPr lang="fr-CA" b="1" dirty="0"/>
              <a:t>à la Martinique</a:t>
            </a:r>
            <a:r>
              <a:rPr lang="fr-CA" dirty="0"/>
              <a:t>, </a:t>
            </a:r>
            <a:r>
              <a:rPr lang="fr-CA" b="1" dirty="0"/>
              <a:t>à l'île </a:t>
            </a:r>
            <a:r>
              <a:rPr lang="fr-CA" b="1" dirty="0" err="1"/>
              <a:t>Bowben</a:t>
            </a:r>
            <a:r>
              <a:rPr lang="fr-CA" dirty="0"/>
              <a:t> </a:t>
            </a:r>
            <a:r>
              <a:rPr lang="fr-CA" dirty="0" smtClean="0"/>
              <a:t>dans </a:t>
            </a:r>
            <a:r>
              <a:rPr lang="fr-CA" dirty="0"/>
              <a:t>d’autres colonies dans l’océan Indien,  </a:t>
            </a:r>
            <a:r>
              <a:rPr lang="fr-CA" b="1" dirty="0"/>
              <a:t>en Guyane</a:t>
            </a:r>
            <a:r>
              <a:rPr lang="fr-CA" dirty="0"/>
              <a:t> </a:t>
            </a:r>
            <a:r>
              <a:rPr lang="fr-CA" dirty="0" smtClean="0"/>
              <a:t>et en </a:t>
            </a:r>
            <a:r>
              <a:rPr lang="fr-CA" dirty="0"/>
              <a:t>Afrique </a:t>
            </a:r>
            <a:r>
              <a:rPr lang="fr-CA" b="1" dirty="0"/>
              <a:t>au </a:t>
            </a:r>
            <a:r>
              <a:rPr lang="fr-CA" b="1" dirty="0" smtClean="0"/>
              <a:t>Sénégal</a:t>
            </a:r>
          </a:p>
          <a:p>
            <a:r>
              <a:rPr lang="fr-CA" dirty="0"/>
              <a:t>A cause de sa course aux colonies, le prestige du français </a:t>
            </a:r>
            <a:r>
              <a:rPr lang="fr-CA" dirty="0" smtClean="0"/>
              <a:t>s’</a:t>
            </a:r>
            <a:r>
              <a:rPr lang="fr-CA" b="1" dirty="0" smtClean="0"/>
              <a:t>accroît</a:t>
            </a:r>
            <a:r>
              <a:rPr lang="fr-CA" dirty="0" smtClean="0"/>
              <a:t> </a:t>
            </a:r>
            <a:r>
              <a:rPr lang="fr-CA" dirty="0"/>
              <a:t>dans le monde au XVIIe siècle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82690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Les premiers efforts de standardisation du français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En 1539, </a:t>
            </a:r>
            <a:r>
              <a:rPr lang="fr-CA" b="1" dirty="0" smtClean="0"/>
              <a:t>Robert Estienne </a:t>
            </a:r>
            <a:r>
              <a:rPr lang="fr-CA" dirty="0" smtClean="0"/>
              <a:t>crée le </a:t>
            </a:r>
            <a:r>
              <a:rPr lang="fr-CA" b="1" dirty="0" smtClean="0"/>
              <a:t>premier dictionnaire </a:t>
            </a:r>
            <a:r>
              <a:rPr lang="fr-CA" b="1" dirty="0" err="1" smtClean="0"/>
              <a:t>françois</a:t>
            </a:r>
            <a:r>
              <a:rPr lang="fr-CA" b="1" dirty="0" smtClean="0"/>
              <a:t>-latin </a:t>
            </a:r>
            <a:r>
              <a:rPr lang="fr-CA" dirty="0" smtClean="0"/>
              <a:t>de la langue française.  (pas possible sans l’imprimerie)</a:t>
            </a:r>
          </a:p>
          <a:p>
            <a:r>
              <a:rPr lang="fr-CA" dirty="0" smtClean="0"/>
              <a:t>Ce dictionnaire représente la première tentative  de créer une lexicographie (= mots écrits) standardisée du français. </a:t>
            </a:r>
          </a:p>
          <a:p>
            <a:r>
              <a:rPr lang="fr-CA" dirty="0" smtClean="0"/>
              <a:t>Le </a:t>
            </a:r>
            <a:r>
              <a:rPr lang="fr-CA" b="1" dirty="0" smtClean="0"/>
              <a:t>nationalisme</a:t>
            </a:r>
            <a:r>
              <a:rPr lang="fr-CA" dirty="0" smtClean="0"/>
              <a:t> naissant en France se reflète dans les premières tentatives de nationaliser la langue française.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14911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914400"/>
            <a:ext cx="7315200" cy="4724400"/>
          </a:xfrm>
        </p:spPr>
        <p:txBody>
          <a:bodyPr>
            <a:normAutofit/>
          </a:bodyPr>
          <a:lstStyle/>
          <a:p>
            <a:pPr lvl="0" algn="l" defTabSz="457200" fontAlgn="base">
              <a:spcAft>
                <a:spcPct val="0"/>
              </a:spcAft>
            </a:pPr>
            <a:r>
              <a:rPr lang="fr-FR" sz="3600" dirty="0" smtClean="0">
                <a:solidFill>
                  <a:prstClr val="black"/>
                </a:solidFill>
                <a:ea typeface="ＭＳ Ｐゴシック" charset="-128"/>
              </a:rPr>
              <a:t>La Renaissance et la langue française</a:t>
            </a:r>
          </a:p>
          <a:p>
            <a:pPr marL="342900" lvl="0" indent="-342900" algn="l" defTabSz="457200" fontAlgn="base">
              <a:spcAft>
                <a:spcPct val="0"/>
              </a:spcAft>
              <a:buFont typeface="Arial" charset="0"/>
              <a:buChar char="•"/>
            </a:pPr>
            <a:r>
              <a:rPr lang="fr-FR" sz="2800" b="1" dirty="0" smtClean="0">
                <a:solidFill>
                  <a:prstClr val="black"/>
                </a:solidFill>
                <a:ea typeface="ＭＳ Ｐゴシック" charset="-128"/>
              </a:rPr>
              <a:t>L’Ordonnance de Villers-Cotterêts: 1539</a:t>
            </a:r>
          </a:p>
          <a:p>
            <a:pPr marL="342900" lvl="0" indent="-342900" algn="l" defTabSz="457200" fontAlgn="base">
              <a:spcAft>
                <a:spcPct val="0"/>
              </a:spcAft>
              <a:buFont typeface="Arial" charset="0"/>
              <a:buChar char="•"/>
            </a:pPr>
            <a:r>
              <a:rPr lang="fr-FR" sz="2800" dirty="0" smtClean="0">
                <a:solidFill>
                  <a:prstClr val="black"/>
                </a:solidFill>
                <a:ea typeface="ＭＳ Ｐゴシック" charset="-128"/>
              </a:rPr>
              <a:t>En 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1530, François I a </a:t>
            </a:r>
            <a:r>
              <a:rPr lang="fr-FR" sz="2800" dirty="0" smtClean="0">
                <a:solidFill>
                  <a:prstClr val="black"/>
                </a:solidFill>
                <a:ea typeface="ＭＳ Ｐゴシック" charset="-128"/>
              </a:rPr>
              <a:t>créa 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et </a:t>
            </a:r>
            <a:r>
              <a:rPr lang="fr-FR" sz="2800" dirty="0" smtClean="0">
                <a:solidFill>
                  <a:prstClr val="black"/>
                </a:solidFill>
                <a:ea typeface="ＭＳ Ｐゴシック" charset="-128"/>
              </a:rPr>
              <a:t>fiança 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le </a:t>
            </a:r>
            <a:r>
              <a:rPr lang="fr-FR" sz="2800" b="1" dirty="0">
                <a:solidFill>
                  <a:prstClr val="black"/>
                </a:solidFill>
                <a:ea typeface="ＭＳ Ｐゴシック" charset="-128"/>
              </a:rPr>
              <a:t>Collège de France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 – lieu d’excellence en France. </a:t>
            </a:r>
            <a:endParaRPr lang="fr-FR" sz="2800" dirty="0" smtClean="0">
              <a:solidFill>
                <a:prstClr val="black"/>
              </a:solidFill>
              <a:ea typeface="ＭＳ Ｐゴシック" charset="-128"/>
            </a:endParaRPr>
          </a:p>
          <a:p>
            <a:pPr marL="342900" lvl="0" indent="-342900" algn="l" defTabSz="457200" fontAlgn="base">
              <a:spcAft>
                <a:spcPct val="0"/>
              </a:spcAft>
              <a:buFont typeface="Arial" charset="0"/>
              <a:buChar char="•"/>
            </a:pPr>
            <a:r>
              <a:rPr lang="fr-FR" sz="2800" dirty="0" smtClean="0">
                <a:solidFill>
                  <a:prstClr val="black"/>
                </a:solidFill>
                <a:ea typeface="ＭＳ Ｐゴシック" charset="-128"/>
              </a:rPr>
              <a:t>En 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1539 par une Ordonnance de Villers-Cotterêts François I </a:t>
            </a:r>
            <a:r>
              <a:rPr lang="fr-FR" sz="2800" b="1" dirty="0" smtClean="0">
                <a:solidFill>
                  <a:prstClr val="black"/>
                </a:solidFill>
                <a:ea typeface="ＭＳ Ｐゴシック" charset="-128"/>
              </a:rPr>
              <a:t>imposa </a:t>
            </a:r>
            <a:r>
              <a:rPr lang="fr-FR" sz="2800" b="1" dirty="0">
                <a:solidFill>
                  <a:prstClr val="black"/>
                </a:solidFill>
                <a:ea typeface="ＭＳ Ｐゴシック" charset="-128"/>
              </a:rPr>
              <a:t>l’usage du français au lieu du latin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 dans tous les actes juridiques et administratifs . </a:t>
            </a:r>
            <a:endParaRPr lang="fr-FR" sz="2800" dirty="0" smtClean="0">
              <a:solidFill>
                <a:prstClr val="black"/>
              </a:solidFill>
              <a:ea typeface="ＭＳ Ｐゴシック" charset="-128"/>
            </a:endParaRPr>
          </a:p>
          <a:p>
            <a:pPr marL="342900" lvl="0" indent="-342900" algn="l" defTabSz="457200" fontAlgn="base">
              <a:spcAft>
                <a:spcPct val="0"/>
              </a:spcAft>
              <a:buFont typeface="Arial" charset="0"/>
              <a:buChar char="•"/>
            </a:pPr>
            <a:r>
              <a:rPr lang="fr-FR" sz="2800" dirty="0" smtClean="0">
                <a:solidFill>
                  <a:prstClr val="black"/>
                </a:solidFill>
                <a:ea typeface="ＭＳ Ｐゴシック" charset="-128"/>
              </a:rPr>
              <a:t>Le </a:t>
            </a:r>
            <a:r>
              <a:rPr lang="fr-FR" sz="2800" dirty="0">
                <a:solidFill>
                  <a:prstClr val="black"/>
                </a:solidFill>
                <a:ea typeface="ＭＳ Ｐゴシック" charset="-128"/>
              </a:rPr>
              <a:t>français acquiert une sorte </a:t>
            </a:r>
            <a:r>
              <a:rPr lang="fr-FR" sz="2800" dirty="0" smtClean="0">
                <a:solidFill>
                  <a:prstClr val="black"/>
                </a:solidFill>
                <a:ea typeface="ＭＳ Ｐゴシック" charset="-128"/>
              </a:rPr>
              <a:t>d’autonomie.</a:t>
            </a:r>
            <a:endParaRPr lang="fr-FR" sz="2800" dirty="0">
              <a:solidFill>
                <a:prstClr val="black"/>
              </a:solidFill>
              <a:ea typeface="ＭＳ Ｐゴシック" charset="-128"/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82041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3200" smtClean="0"/>
              <a:t>Les écrivains importants de l’époque 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sz="2400" b="1" dirty="0" smtClean="0"/>
              <a:t>Marot </a:t>
            </a:r>
            <a:r>
              <a:rPr lang="fr-FR" sz="2400" dirty="0" smtClean="0"/>
              <a:t>– son écriture se rapproche de la littérature médiévale mais exprime l’ambition du savoir nouveau. </a:t>
            </a:r>
          </a:p>
          <a:p>
            <a:pPr eaLnBrk="1" hangingPunct="1"/>
            <a:r>
              <a:rPr lang="fr-FR" sz="2400" b="1" dirty="0" smtClean="0"/>
              <a:t>Rabelais</a:t>
            </a:r>
            <a:r>
              <a:rPr lang="fr-FR" sz="2400" dirty="0" smtClean="0"/>
              <a:t>  </a:t>
            </a:r>
            <a:r>
              <a:rPr lang="fr-FR" sz="2400" i="1" dirty="0" smtClean="0"/>
              <a:t>Gargantua Pantagr</a:t>
            </a:r>
            <a:r>
              <a:rPr lang="fr-FR" sz="2400" dirty="0" smtClean="0"/>
              <a:t>uel  -- son écriture est  caractérisée par la rupture avec le siècle précédant. Il attaque l’église, ridiculise le clergé et parle de l’abus de l’église.</a:t>
            </a:r>
          </a:p>
          <a:p>
            <a:pPr eaLnBrk="1" hangingPunct="1"/>
            <a:r>
              <a:rPr lang="fr-FR" sz="2400" b="1" dirty="0" smtClean="0"/>
              <a:t>Marguerite de Navarre </a:t>
            </a:r>
            <a:r>
              <a:rPr lang="fr-FR" sz="2400" dirty="0" smtClean="0"/>
              <a:t>– a écrit Heptaméron (attaque l’église)  </a:t>
            </a:r>
          </a:p>
          <a:p>
            <a:pPr eaLnBrk="1" hangingPunct="1"/>
            <a:r>
              <a:rPr lang="fr-FR" sz="2400" b="1" dirty="0" smtClean="0"/>
              <a:t>d’Aubigné</a:t>
            </a:r>
            <a:r>
              <a:rPr lang="fr-FR" sz="2400" dirty="0" smtClean="0"/>
              <a:t> – exprime troubles politiques, </a:t>
            </a:r>
          </a:p>
          <a:p>
            <a:pPr eaLnBrk="1" hangingPunct="1"/>
            <a:r>
              <a:rPr lang="fr-FR" sz="2400" b="1" dirty="0" smtClean="0"/>
              <a:t>Montaigne</a:t>
            </a:r>
            <a:r>
              <a:rPr lang="fr-FR" sz="2400" dirty="0" smtClean="0"/>
              <a:t> – s’interroge sur la fragilité de l’homme et du monde. </a:t>
            </a:r>
          </a:p>
        </p:txBody>
      </p:sp>
    </p:spTree>
    <p:extLst>
      <p:ext uri="{BB962C8B-B14F-4D97-AF65-F5344CB8AC3E}">
        <p14:creationId xmlns:p14="http://schemas.microsoft.com/office/powerpoint/2010/main" val="3578412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Ronsard (1524-1585) s’inspire de la Renaissance italienne et des sonnets pour écrire: </a:t>
            </a:r>
            <a:r>
              <a:rPr lang="fr-CA" i="1" dirty="0" smtClean="0"/>
              <a:t>Ode à Cassandre.</a:t>
            </a:r>
          </a:p>
          <a:p>
            <a:r>
              <a:rPr lang="fr-CA" dirty="0" smtClean="0"/>
              <a:t>Il sera un des poètes français les plus célèbres de son âge.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7470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err="1" smtClean="0"/>
              <a:t>Problèmes</a:t>
            </a:r>
            <a:r>
              <a:rPr lang="en-US" sz="2800" dirty="0" smtClean="0"/>
              <a:t> </a:t>
            </a:r>
            <a:r>
              <a:rPr lang="en-US" sz="2800" dirty="0" err="1" smtClean="0"/>
              <a:t>religieux</a:t>
            </a:r>
            <a:r>
              <a:rPr lang="en-US" sz="2800" dirty="0" smtClean="0"/>
              <a:t>: le </a:t>
            </a:r>
            <a:r>
              <a:rPr lang="en-US" sz="2800" dirty="0" err="1" smtClean="0"/>
              <a:t>catholicisme</a:t>
            </a:r>
            <a:r>
              <a:rPr lang="en-US" sz="2800" dirty="0" smtClean="0"/>
              <a:t> vs. le </a:t>
            </a:r>
            <a:r>
              <a:rPr lang="en-US" sz="2800" dirty="0" err="1" smtClean="0"/>
              <a:t>protestantisme</a:t>
            </a:r>
            <a:r>
              <a:rPr lang="en-US" sz="2800" dirty="0" smtClean="0"/>
              <a:t> en France</a:t>
            </a:r>
            <a:r>
              <a:rPr lang="en-US" dirty="0" smtClean="0"/>
              <a:t/>
            </a:r>
            <a:br>
              <a:rPr lang="en-US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>
                <a:hlinkClick r:id="rId2"/>
              </a:rPr>
              <a:t>http://www.youtube.com/watch?v=3g8duqQ46do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14031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moyen</a:t>
            </a:r>
            <a:r>
              <a:rPr lang="en-US" dirty="0" smtClean="0"/>
              <a:t> 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45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7010398"/>
          </a:xfrm>
        </p:spPr>
      </p:pic>
    </p:spTree>
    <p:extLst>
      <p:ext uri="{BB962C8B-B14F-4D97-AF65-F5344CB8AC3E}">
        <p14:creationId xmlns:p14="http://schemas.microsoft.com/office/powerpoint/2010/main" val="3181719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229600" cy="1143000"/>
          </a:xfrm>
        </p:spPr>
        <p:txBody>
          <a:bodyPr/>
          <a:lstStyle/>
          <a:p>
            <a:pPr eaLnBrk="1" hangingPunct="1"/>
            <a:r>
              <a:rPr lang="fr-FR" dirty="0" smtClean="0"/>
              <a:t>Le XVIIe siècle:</a:t>
            </a:r>
            <a:br>
              <a:rPr lang="fr-FR" dirty="0" smtClean="0"/>
            </a:br>
            <a:r>
              <a:rPr lang="fr-FR" dirty="0" smtClean="0"/>
              <a:t>Louis XIII et Richelieu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fr-FR" dirty="0" smtClean="0"/>
              <a:t>Louis XIII nomme </a:t>
            </a:r>
            <a:r>
              <a:rPr lang="fr-FR" b="1" dirty="0" smtClean="0"/>
              <a:t>Richelieu</a:t>
            </a:r>
            <a:r>
              <a:rPr lang="fr-FR" dirty="0" smtClean="0"/>
              <a:t> son « principal ministre ». Richelieu va gouverner le pays pendant 18 ans. La mère du roi Marie de Médicis et puis sa femme Anne d’Autriche s’opposeront au cardinal.  </a:t>
            </a:r>
          </a:p>
          <a:p>
            <a:pPr eaLnBrk="1" hangingPunct="1"/>
            <a:r>
              <a:rPr lang="fr-FR" dirty="0" smtClean="0"/>
              <a:t>Richelieu rêve d’une monarchie absolue  </a:t>
            </a:r>
          </a:p>
          <a:p>
            <a:pPr eaLnBrk="1" hangingPunct="1"/>
            <a:r>
              <a:rPr lang="fr-FR" dirty="0" smtClean="0"/>
              <a:t>Il cherche à </a:t>
            </a:r>
            <a:r>
              <a:rPr lang="fr-FR" b="1" dirty="0" smtClean="0"/>
              <a:t>combattre les protestants </a:t>
            </a:r>
            <a:r>
              <a:rPr lang="fr-FR" dirty="0" smtClean="0"/>
              <a:t>et regagner le pouvoir vis-à-vis de l’Espagne</a:t>
            </a:r>
          </a:p>
        </p:txBody>
      </p:sp>
    </p:spTree>
    <p:extLst>
      <p:ext uri="{BB962C8B-B14F-4D97-AF65-F5344CB8AC3E}">
        <p14:creationId xmlns:p14="http://schemas.microsoft.com/office/powerpoint/2010/main" val="259609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717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74638"/>
            <a:ext cx="4159250" cy="607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50" y="274638"/>
            <a:ext cx="3932238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2614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fr-CA" dirty="0" smtClean="0"/>
              <a:t>Le XVIe siècle: langue française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fr-CA" dirty="0" smtClean="0"/>
              <a:t>C’est au XVIe qu’ont été établies les règles de grammaire et de prononciation qui caractérisent encore la langue française de nos jours.</a:t>
            </a:r>
          </a:p>
          <a:p>
            <a:r>
              <a:rPr lang="fr-CA" dirty="0" smtClean="0"/>
              <a:t>En 1635, Richelieu fonde </a:t>
            </a:r>
            <a:r>
              <a:rPr lang="fr-CA" dirty="0" smtClean="0">
                <a:solidFill>
                  <a:srgbClr val="FF0000"/>
                </a:solidFill>
              </a:rPr>
              <a:t>l’Académie française</a:t>
            </a:r>
            <a:r>
              <a:rPr lang="fr-CA" dirty="0" smtClean="0"/>
              <a:t>.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51054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170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"/>
            <a:ext cx="8229600" cy="5897563"/>
          </a:xfrm>
        </p:spPr>
        <p:txBody>
          <a:bodyPr/>
          <a:lstStyle/>
          <a:p>
            <a:r>
              <a:rPr lang="fr-FR" dirty="0" smtClean="0"/>
              <a:t>L’Académie </a:t>
            </a:r>
            <a:r>
              <a:rPr lang="fr-FR" dirty="0"/>
              <a:t>française </a:t>
            </a:r>
            <a:r>
              <a:rPr lang="fr-FR" dirty="0" smtClean="0"/>
              <a:t>servira </a:t>
            </a:r>
            <a:r>
              <a:rPr lang="fr-CA" dirty="0"/>
              <a:t>à produire des dictionnaires et des grammaires dont le but était de </a:t>
            </a:r>
            <a:r>
              <a:rPr lang="fr-CA" b="1" dirty="0"/>
              <a:t>standardiser la langue française</a:t>
            </a:r>
            <a:r>
              <a:rPr lang="fr-CA" dirty="0"/>
              <a:t>. </a:t>
            </a:r>
            <a:endParaRPr lang="fr-FR" dirty="0"/>
          </a:p>
          <a:p>
            <a:r>
              <a:rPr lang="fr-CA" dirty="0" smtClean="0"/>
              <a:t>Les </a:t>
            </a:r>
            <a:r>
              <a:rPr lang="fr-CA" dirty="0"/>
              <a:t>travaux aboutiront en 1694 à la publication du </a:t>
            </a:r>
            <a:r>
              <a:rPr lang="fr-CA" b="1" i="1" dirty="0"/>
              <a:t>Dictionnaire de l’Académie </a:t>
            </a:r>
            <a:r>
              <a:rPr lang="fr-CA" dirty="0"/>
              <a:t>qui consacre le bon usage et l’orthographe.</a:t>
            </a:r>
          </a:p>
          <a:p>
            <a:r>
              <a:rPr lang="fr-CA" dirty="0"/>
              <a:t>Ex. orthographe et homonymes:</a:t>
            </a:r>
          </a:p>
          <a:p>
            <a:r>
              <a:rPr lang="fr-CA" dirty="0" smtClean="0"/>
              <a:t>Un conte (récit court)</a:t>
            </a:r>
            <a:endParaRPr lang="fr-CA" dirty="0"/>
          </a:p>
          <a:p>
            <a:r>
              <a:rPr lang="fr-CA" dirty="0" smtClean="0"/>
              <a:t>Un comte (un noble)</a:t>
            </a:r>
            <a:endParaRPr lang="fr-CA" dirty="0"/>
          </a:p>
          <a:p>
            <a:r>
              <a:rPr lang="fr-CA" dirty="0" smtClean="0"/>
              <a:t>Un compte (texte indiquant les chiffres)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94742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Au Moyen Age, les dialectes régionaux se développent.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3478" y="1600200"/>
            <a:ext cx="3328122" cy="5105400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fr-CA" dirty="0" smtClean="0">
                <a:solidFill>
                  <a:srgbClr val="FF0000"/>
                </a:solidFill>
              </a:rPr>
              <a:t>décentralisation politique </a:t>
            </a:r>
            <a:r>
              <a:rPr lang="fr-CA" dirty="0" smtClean="0"/>
              <a:t>typique due au </a:t>
            </a:r>
            <a:r>
              <a:rPr lang="fr-CA" dirty="0" smtClean="0">
                <a:solidFill>
                  <a:srgbClr val="FF0000"/>
                </a:solidFill>
              </a:rPr>
              <a:t>féodalisme</a:t>
            </a:r>
            <a:r>
              <a:rPr lang="fr-CA" dirty="0" smtClean="0"/>
              <a:t> se reflète dans la </a:t>
            </a:r>
            <a:r>
              <a:rPr lang="fr-CA" dirty="0" smtClean="0">
                <a:solidFill>
                  <a:srgbClr val="FF0000"/>
                </a:solidFill>
              </a:rPr>
              <a:t>variété de langues </a:t>
            </a:r>
            <a:r>
              <a:rPr lang="fr-CA" dirty="0" smtClean="0"/>
              <a:t>régionales.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3" y="1447800"/>
            <a:ext cx="5572125" cy="505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007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"/>
            <a:ext cx="8229600" cy="640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764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>La </a:t>
            </a:r>
            <a:r>
              <a:rPr lang="fr-CA" dirty="0" smtClean="0">
                <a:solidFill>
                  <a:srgbClr val="FF0000"/>
                </a:solidFill>
              </a:rPr>
              <a:t>Langue d’</a:t>
            </a:r>
            <a:r>
              <a:rPr lang="fr-CA" dirty="0" err="1" smtClean="0">
                <a:solidFill>
                  <a:srgbClr val="FF0000"/>
                </a:solidFill>
              </a:rPr>
              <a:t>oil</a:t>
            </a:r>
            <a:r>
              <a:rPr lang="fr-CA" dirty="0" smtClean="0">
                <a:solidFill>
                  <a:srgbClr val="FF0000"/>
                </a:solidFill>
              </a:rPr>
              <a:t> </a:t>
            </a:r>
            <a:r>
              <a:rPr lang="fr-CA" dirty="0" smtClean="0"/>
              <a:t>se parle dans le </a:t>
            </a:r>
            <a:r>
              <a:rPr lang="fr-CA" dirty="0" smtClean="0">
                <a:solidFill>
                  <a:srgbClr val="FF0000"/>
                </a:solidFill>
              </a:rPr>
              <a:t>nord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la </a:t>
            </a:r>
            <a:r>
              <a:rPr lang="fr-CA" dirty="0" smtClean="0">
                <a:solidFill>
                  <a:srgbClr val="FF0000"/>
                </a:solidFill>
              </a:rPr>
              <a:t>langue d’oc </a:t>
            </a:r>
            <a:r>
              <a:rPr lang="fr-CA" dirty="0" smtClean="0"/>
              <a:t>dans le </a:t>
            </a:r>
            <a:r>
              <a:rPr lang="fr-CA" dirty="0" smtClean="0">
                <a:solidFill>
                  <a:srgbClr val="FF0000"/>
                </a:solidFill>
              </a:rPr>
              <a:t>sud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7772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556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 smtClean="0"/>
              <a:t>Vers la fin du Moyen Age: Les </a:t>
            </a:r>
            <a:r>
              <a:rPr lang="fr-FR" dirty="0"/>
              <a:t>Valois gèrent la crise</a:t>
            </a:r>
          </a:p>
          <a:p>
            <a:endParaRPr lang="en-CA" b="1" dirty="0"/>
          </a:p>
          <a:p>
            <a:r>
              <a:rPr lang="fr-FR" dirty="0" smtClean="0"/>
              <a:t>Le </a:t>
            </a:r>
            <a:r>
              <a:rPr lang="fr-FR" dirty="0"/>
              <a:t>14e siècle s’ouvre sur une période très difficile </a:t>
            </a:r>
          </a:p>
          <a:p>
            <a:r>
              <a:rPr lang="fr-FR" dirty="0" smtClean="0"/>
              <a:t>La </a:t>
            </a:r>
            <a:r>
              <a:rPr lang="fr-FR" dirty="0"/>
              <a:t>disproportion de la croissance de la population par rapport </a:t>
            </a:r>
            <a:r>
              <a:rPr lang="fr-FR" dirty="0" smtClean="0"/>
              <a:t>aux </a:t>
            </a:r>
            <a:r>
              <a:rPr lang="fr-FR" dirty="0"/>
              <a:t> moyens de production </a:t>
            </a:r>
            <a:r>
              <a:rPr lang="fr-FR" dirty="0" smtClean="0"/>
              <a:t>agricoles </a:t>
            </a:r>
            <a:r>
              <a:rPr lang="fr-FR" dirty="0"/>
              <a:t>engendre une  baisse des </a:t>
            </a:r>
            <a:r>
              <a:rPr lang="fr-FR" dirty="0" smtClean="0"/>
              <a:t>revenus et </a:t>
            </a:r>
            <a:r>
              <a:rPr lang="fr-FR" dirty="0"/>
              <a:t>des révoltes.</a:t>
            </a:r>
          </a:p>
          <a:p>
            <a:r>
              <a:rPr lang="fr-FR" dirty="0"/>
              <a:t> Les seigneurs abusent du peuple qui se révolte (révoltes  paysannes = Jacqueries</a:t>
            </a:r>
            <a:r>
              <a:rPr lang="fr-FR" dirty="0" smtClean="0"/>
              <a:t>). </a:t>
            </a:r>
            <a:endParaRPr lang="fr-FR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93939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3505200" cy="5745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De plus, de </a:t>
            </a:r>
            <a:r>
              <a:rPr lang="fr-FR" dirty="0"/>
              <a:t>1347 à 1349, une épidémie de </a:t>
            </a:r>
            <a:r>
              <a:rPr lang="fr-FR" dirty="0" smtClean="0"/>
              <a:t>la peste </a:t>
            </a:r>
            <a:r>
              <a:rPr lang="fr-FR" dirty="0"/>
              <a:t>bubonique, dite « la  peste noire », décime près d’un tiers de la population d’Europe  (40 millions sur 120 millions).</a:t>
            </a:r>
          </a:p>
          <a:p>
            <a:endParaRPr lang="en-CA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962400"/>
            <a:ext cx="326707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-76200"/>
            <a:ext cx="51625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8346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fr-FR" u="sng" dirty="0"/>
              <a:t>La guerre de Cent Ans</a:t>
            </a:r>
          </a:p>
          <a:p>
            <a:endParaRPr lang="en-CA" b="1" u="sng" dirty="0"/>
          </a:p>
          <a:p>
            <a:r>
              <a:rPr lang="fr-FR" dirty="0" smtClean="0"/>
              <a:t>En </a:t>
            </a:r>
            <a:r>
              <a:rPr lang="fr-FR" dirty="0"/>
              <a:t>1337, un querelle sur la succession au trône de France  engendre la guerre de Cent </a:t>
            </a:r>
            <a:r>
              <a:rPr lang="fr-FR" dirty="0" smtClean="0"/>
              <a:t>Ans.</a:t>
            </a:r>
          </a:p>
          <a:p>
            <a:r>
              <a:rPr lang="fr-FR" dirty="0" smtClean="0"/>
              <a:t> Elle </a:t>
            </a:r>
            <a:r>
              <a:rPr lang="fr-FR" dirty="0"/>
              <a:t>durera 116 ans, jusqu’en </a:t>
            </a:r>
            <a:r>
              <a:rPr lang="fr-FR" dirty="0" smtClean="0"/>
              <a:t>1453.</a:t>
            </a:r>
          </a:p>
          <a:p>
            <a:r>
              <a:rPr lang="fr-FR" dirty="0"/>
              <a:t>La guerre de Cent Ans, malgré son lot d’horreur et de destruction  aura un effet positif sur la nation française en ce qui a trait au  sentiment national dont elle engendre l’essor : </a:t>
            </a:r>
            <a:endParaRPr lang="fr-FR" dirty="0" smtClean="0"/>
          </a:p>
          <a:p>
            <a:r>
              <a:rPr lang="fr-FR" dirty="0" smtClean="0"/>
              <a:t>Les </a:t>
            </a:r>
            <a:r>
              <a:rPr lang="fr-FR" dirty="0"/>
              <a:t>Français se  sentent pour la première fois constitutifs d’une véritable nation  solidaire.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99349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5029200" cy="63246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fr-FR" sz="5700" dirty="0" smtClean="0"/>
              <a:t>Jeanne d’Arc</a:t>
            </a:r>
          </a:p>
          <a:p>
            <a:pPr marL="0" indent="0">
              <a:buNone/>
            </a:pPr>
            <a:endParaRPr lang="fr-FR" sz="5700" dirty="0" smtClean="0"/>
          </a:p>
          <a:p>
            <a:r>
              <a:rPr lang="fr-FR" sz="6000" dirty="0" smtClean="0"/>
              <a:t>Une </a:t>
            </a:r>
            <a:r>
              <a:rPr lang="fr-FR" sz="6000" dirty="0"/>
              <a:t>des figures mythiques de cette guerre est celle de Jeanne  d’Arc (la Pucelle d’Orléans). </a:t>
            </a:r>
            <a:endParaRPr lang="fr-FR" sz="6000" dirty="0" smtClean="0"/>
          </a:p>
          <a:p>
            <a:r>
              <a:rPr lang="fr-FR" sz="6000" dirty="0" smtClean="0"/>
              <a:t>Jeanne </a:t>
            </a:r>
            <a:r>
              <a:rPr lang="fr-FR" sz="6000" dirty="0"/>
              <a:t>d’Arc, interpellée par la voix </a:t>
            </a:r>
            <a:br>
              <a:rPr lang="fr-FR" sz="6000" dirty="0"/>
            </a:br>
            <a:r>
              <a:rPr lang="fr-FR" sz="6000" dirty="0" smtClean="0"/>
              <a:t>de </a:t>
            </a:r>
            <a:r>
              <a:rPr lang="fr-FR" sz="6000" dirty="0"/>
              <a:t>Dieu et des apparitions de saints, se croit investie d’une  mission sacrée : sauver la France des Anglais.</a:t>
            </a:r>
          </a:p>
          <a:p>
            <a:r>
              <a:rPr lang="fr-FR" sz="6000" dirty="0" smtClean="0"/>
              <a:t>1429 </a:t>
            </a:r>
            <a:r>
              <a:rPr lang="fr-FR" sz="6000" dirty="0"/>
              <a:t>: Jeanne d’Arc délivre Orléans assiégée par les Anglais.</a:t>
            </a:r>
          </a:p>
          <a:p>
            <a:r>
              <a:rPr lang="fr-FR" sz="6000" dirty="0" smtClean="0"/>
              <a:t>1430 </a:t>
            </a:r>
            <a:r>
              <a:rPr lang="fr-FR" sz="6000" dirty="0"/>
              <a:t>: Jeanne d’Arc est faite prisonnière.</a:t>
            </a:r>
          </a:p>
          <a:p>
            <a:r>
              <a:rPr lang="fr-FR" sz="6000" dirty="0" smtClean="0"/>
              <a:t>1431 </a:t>
            </a:r>
            <a:r>
              <a:rPr lang="fr-FR" sz="6000" dirty="0"/>
              <a:t>: Jeanne d’Arc est condamnée pour hérésie par le tribunal  de la Sainte Inquisition et brûlée vive à Rouen</a:t>
            </a:r>
            <a:r>
              <a:rPr lang="fr-FR" sz="6000" dirty="0" smtClean="0"/>
              <a:t>.</a:t>
            </a:r>
          </a:p>
          <a:p>
            <a:r>
              <a:rPr lang="fr-FR" sz="6000" dirty="0">
                <a:hlinkClick r:id="rId2"/>
              </a:rPr>
              <a:t>http://www.youtube.com/watch?v=GF-5iOEEApU</a:t>
            </a:r>
            <a:endParaRPr lang="fr-FR" sz="6000" dirty="0"/>
          </a:p>
          <a:p>
            <a:pPr marL="0" indent="0">
              <a:buNone/>
            </a:pPr>
            <a:r>
              <a:rPr lang="fr-FR" sz="6000" dirty="0"/>
              <a:t>  </a:t>
            </a:r>
            <a:endParaRPr lang="en-CA" sz="6000" dirty="0"/>
          </a:p>
          <a:p>
            <a:endParaRPr lang="en-C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04800"/>
            <a:ext cx="4114800" cy="65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-76200"/>
            <a:ext cx="1828800" cy="257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8162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</TotalTime>
  <Words>743</Words>
  <Application>Microsoft Macintosh PowerPoint</Application>
  <PresentationFormat>On-screen Show (4:3)</PresentationFormat>
  <Paragraphs>67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2_Office Theme</vt:lpstr>
      <vt:lpstr>Le français au cours des siècles</vt:lpstr>
      <vt:lpstr>Le moyen age</vt:lpstr>
      <vt:lpstr>Au Moyen Age, les dialectes régionaux se développent.</vt:lpstr>
      <vt:lpstr>PowerPoint Presentation</vt:lpstr>
      <vt:lpstr>La Langue d’oil se parle dans le nord la langue d’oc dans le sud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 siècle de la Renaissance – la diffusion du savoir</vt:lpstr>
      <vt:lpstr>Les débuts de la colonisation</vt:lpstr>
      <vt:lpstr>La colonisation et la diffusion du français</vt:lpstr>
      <vt:lpstr>PowerPoint Presentation</vt:lpstr>
      <vt:lpstr>Les premiers efforts de standardisation du français</vt:lpstr>
      <vt:lpstr>PowerPoint Presentation</vt:lpstr>
      <vt:lpstr>Les écrivains importants de l’époque </vt:lpstr>
      <vt:lpstr>PowerPoint Presentation</vt:lpstr>
      <vt:lpstr>  Problèmes religieux: le catholicisme vs. le protestantisme en France </vt:lpstr>
      <vt:lpstr>PowerPoint Presentation</vt:lpstr>
      <vt:lpstr>Le XVIIe siècle: Louis XIII et Richelieu</vt:lpstr>
      <vt:lpstr>PowerPoint Presentation</vt:lpstr>
      <vt:lpstr>Le XVIe siècle: langue française</vt:lpstr>
      <vt:lpstr>PowerPoint Presentation</vt:lpstr>
    </vt:vector>
  </TitlesOfParts>
  <Company>Thames Valley District School Board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Hynscht, Sigrid (0917)</dc:creator>
  <cp:lastModifiedBy>Christopher Levy</cp:lastModifiedBy>
  <cp:revision>51</cp:revision>
  <dcterms:created xsi:type="dcterms:W3CDTF">2013-03-19T19:58:24Z</dcterms:created>
  <dcterms:modified xsi:type="dcterms:W3CDTF">2016-06-07T01:35:34Z</dcterms:modified>
</cp:coreProperties>
</file>